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8" r:id="rId2"/>
    <p:sldId id="257" r:id="rId3"/>
    <p:sldId id="259" r:id="rId4"/>
    <p:sldId id="260" r:id="rId5"/>
    <p:sldId id="261" r:id="rId6"/>
    <p:sldId id="263" r:id="rId7"/>
    <p:sldId id="267" r:id="rId8"/>
    <p:sldId id="264" r:id="rId9"/>
    <p:sldId id="280" r:id="rId10"/>
    <p:sldId id="278" r:id="rId11"/>
    <p:sldId id="273" r:id="rId12"/>
    <p:sldId id="271" r:id="rId13"/>
    <p:sldId id="279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90" d="100"/>
          <a:sy n="90" d="100"/>
        </p:scale>
        <p:origin x="232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22E75A-DAB9-47E4-B224-0FD21B63124B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01AC8B4C-4CF2-4F04-B88D-DB8B3B20A3BC}">
      <dgm:prSet/>
      <dgm:spPr/>
      <dgm:t>
        <a:bodyPr/>
        <a:lstStyle/>
        <a:p>
          <a:r>
            <a:rPr lang="en-US"/>
            <a:t>Converting CSV</a:t>
          </a:r>
        </a:p>
      </dgm:t>
    </dgm:pt>
    <dgm:pt modelId="{610FC1B2-D5AC-4843-9137-174CE2BEE80D}" type="parTrans" cxnId="{744CC86C-D545-4AD7-AB75-574C4B4AD540}">
      <dgm:prSet/>
      <dgm:spPr/>
      <dgm:t>
        <a:bodyPr/>
        <a:lstStyle/>
        <a:p>
          <a:endParaRPr lang="en-US"/>
        </a:p>
      </dgm:t>
    </dgm:pt>
    <dgm:pt modelId="{2E794361-3DD5-49A3-AA5D-24BDD9490A5B}" type="sibTrans" cxnId="{744CC86C-D545-4AD7-AB75-574C4B4AD540}">
      <dgm:prSet/>
      <dgm:spPr/>
      <dgm:t>
        <a:bodyPr/>
        <a:lstStyle/>
        <a:p>
          <a:endParaRPr lang="en-US"/>
        </a:p>
      </dgm:t>
    </dgm:pt>
    <dgm:pt modelId="{B2BBD343-E240-4862-A0A9-A1A82754B956}">
      <dgm:prSet/>
      <dgm:spPr/>
      <dgm:t>
        <a:bodyPr/>
        <a:lstStyle/>
        <a:p>
          <a:r>
            <a:rPr lang="en-US"/>
            <a:t>Fixing Tableau Dashboards</a:t>
          </a:r>
        </a:p>
      </dgm:t>
    </dgm:pt>
    <dgm:pt modelId="{0A305485-50A9-4D22-BE11-E9F6E5CBCCE0}" type="parTrans" cxnId="{2A18D93B-3002-44AF-82B8-8340E341096A}">
      <dgm:prSet/>
      <dgm:spPr/>
      <dgm:t>
        <a:bodyPr/>
        <a:lstStyle/>
        <a:p>
          <a:endParaRPr lang="en-US"/>
        </a:p>
      </dgm:t>
    </dgm:pt>
    <dgm:pt modelId="{6DD67A24-AA46-4B09-BEB9-6E9AD0D9CFAF}" type="sibTrans" cxnId="{2A18D93B-3002-44AF-82B8-8340E341096A}">
      <dgm:prSet/>
      <dgm:spPr/>
      <dgm:t>
        <a:bodyPr/>
        <a:lstStyle/>
        <a:p>
          <a:endParaRPr lang="en-US"/>
        </a:p>
      </dgm:t>
    </dgm:pt>
    <dgm:pt modelId="{3F43F90C-209B-4815-90A9-8383337A711A}">
      <dgm:prSet/>
      <dgm:spPr/>
      <dgm:t>
        <a:bodyPr/>
        <a:lstStyle/>
        <a:p>
          <a:r>
            <a:rPr lang="en-US"/>
            <a:t>Accuracy Score</a:t>
          </a:r>
        </a:p>
      </dgm:t>
    </dgm:pt>
    <dgm:pt modelId="{7F92A0C3-0EAA-4F6E-9A50-207FBCF1E4E7}" type="parTrans" cxnId="{E86F6197-C431-4E27-93C7-D6EAC5EB6417}">
      <dgm:prSet/>
      <dgm:spPr/>
      <dgm:t>
        <a:bodyPr/>
        <a:lstStyle/>
        <a:p>
          <a:endParaRPr lang="en-US"/>
        </a:p>
      </dgm:t>
    </dgm:pt>
    <dgm:pt modelId="{230B8373-C468-475B-8E36-2D579D6106AE}" type="sibTrans" cxnId="{E86F6197-C431-4E27-93C7-D6EAC5EB6417}">
      <dgm:prSet/>
      <dgm:spPr/>
      <dgm:t>
        <a:bodyPr/>
        <a:lstStyle/>
        <a:p>
          <a:endParaRPr lang="en-US"/>
        </a:p>
      </dgm:t>
    </dgm:pt>
    <dgm:pt modelId="{9FBF6B42-692E-4171-9782-38026E572FDA}" type="pres">
      <dgm:prSet presAssocID="{4422E75A-DAB9-47E4-B224-0FD21B63124B}" presName="root" presStyleCnt="0">
        <dgm:presLayoutVars>
          <dgm:dir/>
          <dgm:resizeHandles val="exact"/>
        </dgm:presLayoutVars>
      </dgm:prSet>
      <dgm:spPr/>
    </dgm:pt>
    <dgm:pt modelId="{7BFF9D95-D840-4F3F-8197-E25E8C594108}" type="pres">
      <dgm:prSet presAssocID="{01AC8B4C-4CF2-4F04-B88D-DB8B3B20A3BC}" presName="compNode" presStyleCnt="0"/>
      <dgm:spPr/>
    </dgm:pt>
    <dgm:pt modelId="{F7706E0E-E951-44A9-8645-1B47081F4D52}" type="pres">
      <dgm:prSet presAssocID="{01AC8B4C-4CF2-4F04-B88D-DB8B3B20A3BC}" presName="bgRect" presStyleLbl="bgShp" presStyleIdx="0" presStyleCnt="3"/>
      <dgm:spPr/>
    </dgm:pt>
    <dgm:pt modelId="{C88F8FB5-A12D-459C-8E1B-12099740E6BB}" type="pres">
      <dgm:prSet presAssocID="{01AC8B4C-4CF2-4F04-B88D-DB8B3B20A3B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71821764-E545-47E6-9F5C-9A9D3DA81D56}" type="pres">
      <dgm:prSet presAssocID="{01AC8B4C-4CF2-4F04-B88D-DB8B3B20A3BC}" presName="spaceRect" presStyleCnt="0"/>
      <dgm:spPr/>
    </dgm:pt>
    <dgm:pt modelId="{68F8E160-DF8F-455F-AE25-5FC8EA0B8F60}" type="pres">
      <dgm:prSet presAssocID="{01AC8B4C-4CF2-4F04-B88D-DB8B3B20A3BC}" presName="parTx" presStyleLbl="revTx" presStyleIdx="0" presStyleCnt="3">
        <dgm:presLayoutVars>
          <dgm:chMax val="0"/>
          <dgm:chPref val="0"/>
        </dgm:presLayoutVars>
      </dgm:prSet>
      <dgm:spPr/>
    </dgm:pt>
    <dgm:pt modelId="{13744CFD-811B-4FCA-9C58-9A12751DF235}" type="pres">
      <dgm:prSet presAssocID="{2E794361-3DD5-49A3-AA5D-24BDD9490A5B}" presName="sibTrans" presStyleCnt="0"/>
      <dgm:spPr/>
    </dgm:pt>
    <dgm:pt modelId="{B553D83C-3130-4A77-BA05-AB7C62D858F7}" type="pres">
      <dgm:prSet presAssocID="{B2BBD343-E240-4862-A0A9-A1A82754B956}" presName="compNode" presStyleCnt="0"/>
      <dgm:spPr/>
    </dgm:pt>
    <dgm:pt modelId="{C44B2691-4DA6-4CAC-95BB-E2536A017827}" type="pres">
      <dgm:prSet presAssocID="{B2BBD343-E240-4862-A0A9-A1A82754B956}" presName="bgRect" presStyleLbl="bgShp" presStyleIdx="1" presStyleCnt="3"/>
      <dgm:spPr/>
    </dgm:pt>
    <dgm:pt modelId="{C7C60064-A5D4-4821-BA3B-B15382CB8CF6}" type="pres">
      <dgm:prSet presAssocID="{B2BBD343-E240-4862-A0A9-A1A82754B956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auge"/>
        </a:ext>
      </dgm:extLst>
    </dgm:pt>
    <dgm:pt modelId="{F36A1D1C-1BF1-4360-AC14-B4D4A5F1A14F}" type="pres">
      <dgm:prSet presAssocID="{B2BBD343-E240-4862-A0A9-A1A82754B956}" presName="spaceRect" presStyleCnt="0"/>
      <dgm:spPr/>
    </dgm:pt>
    <dgm:pt modelId="{14992BDE-99B7-4185-8EF9-8C765158B856}" type="pres">
      <dgm:prSet presAssocID="{B2BBD343-E240-4862-A0A9-A1A82754B956}" presName="parTx" presStyleLbl="revTx" presStyleIdx="1" presStyleCnt="3">
        <dgm:presLayoutVars>
          <dgm:chMax val="0"/>
          <dgm:chPref val="0"/>
        </dgm:presLayoutVars>
      </dgm:prSet>
      <dgm:spPr/>
    </dgm:pt>
    <dgm:pt modelId="{BBCB9FF0-A60F-4697-94D9-99465A6C4455}" type="pres">
      <dgm:prSet presAssocID="{6DD67A24-AA46-4B09-BEB9-6E9AD0D9CFAF}" presName="sibTrans" presStyleCnt="0"/>
      <dgm:spPr/>
    </dgm:pt>
    <dgm:pt modelId="{D4E9FEDD-009A-4146-B768-4F9E5D12EB02}" type="pres">
      <dgm:prSet presAssocID="{3F43F90C-209B-4815-90A9-8383337A711A}" presName="compNode" presStyleCnt="0"/>
      <dgm:spPr/>
    </dgm:pt>
    <dgm:pt modelId="{F077954F-759B-4246-94A3-64E159EAE8D6}" type="pres">
      <dgm:prSet presAssocID="{3F43F90C-209B-4815-90A9-8383337A711A}" presName="bgRect" presStyleLbl="bgShp" presStyleIdx="2" presStyleCnt="3"/>
      <dgm:spPr/>
    </dgm:pt>
    <dgm:pt modelId="{A9E4D401-3EDC-4573-B37F-066C2E076269}" type="pres">
      <dgm:prSet presAssocID="{3F43F90C-209B-4815-90A9-8383337A711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EB11AB06-DBA0-42A0-A014-DB14041B9B15}" type="pres">
      <dgm:prSet presAssocID="{3F43F90C-209B-4815-90A9-8383337A711A}" presName="spaceRect" presStyleCnt="0"/>
      <dgm:spPr/>
    </dgm:pt>
    <dgm:pt modelId="{34593320-A9B1-435F-83E2-0212E09979BD}" type="pres">
      <dgm:prSet presAssocID="{3F43F90C-209B-4815-90A9-8383337A711A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A18D93B-3002-44AF-82B8-8340E341096A}" srcId="{4422E75A-DAB9-47E4-B224-0FD21B63124B}" destId="{B2BBD343-E240-4862-A0A9-A1A82754B956}" srcOrd="1" destOrd="0" parTransId="{0A305485-50A9-4D22-BE11-E9F6E5CBCCE0}" sibTransId="{6DD67A24-AA46-4B09-BEB9-6E9AD0D9CFAF}"/>
    <dgm:cxn modelId="{744CC86C-D545-4AD7-AB75-574C4B4AD540}" srcId="{4422E75A-DAB9-47E4-B224-0FD21B63124B}" destId="{01AC8B4C-4CF2-4F04-B88D-DB8B3B20A3BC}" srcOrd="0" destOrd="0" parTransId="{610FC1B2-D5AC-4843-9137-174CE2BEE80D}" sibTransId="{2E794361-3DD5-49A3-AA5D-24BDD9490A5B}"/>
    <dgm:cxn modelId="{C2F84970-133C-48C7-A096-9C370242C0E0}" type="presOf" srcId="{01AC8B4C-4CF2-4F04-B88D-DB8B3B20A3BC}" destId="{68F8E160-DF8F-455F-AE25-5FC8EA0B8F60}" srcOrd="0" destOrd="0" presId="urn:microsoft.com/office/officeart/2018/2/layout/IconVerticalSolidList"/>
    <dgm:cxn modelId="{CD854779-8B1D-4994-B092-9413DCCE2FF0}" type="presOf" srcId="{B2BBD343-E240-4862-A0A9-A1A82754B956}" destId="{14992BDE-99B7-4185-8EF9-8C765158B856}" srcOrd="0" destOrd="0" presId="urn:microsoft.com/office/officeart/2018/2/layout/IconVerticalSolidList"/>
    <dgm:cxn modelId="{E86F6197-C431-4E27-93C7-D6EAC5EB6417}" srcId="{4422E75A-DAB9-47E4-B224-0FD21B63124B}" destId="{3F43F90C-209B-4815-90A9-8383337A711A}" srcOrd="2" destOrd="0" parTransId="{7F92A0C3-0EAA-4F6E-9A50-207FBCF1E4E7}" sibTransId="{230B8373-C468-475B-8E36-2D579D6106AE}"/>
    <dgm:cxn modelId="{001708A9-D237-45E7-8983-D04FE5B842C6}" type="presOf" srcId="{4422E75A-DAB9-47E4-B224-0FD21B63124B}" destId="{9FBF6B42-692E-4171-9782-38026E572FDA}" srcOrd="0" destOrd="0" presId="urn:microsoft.com/office/officeart/2018/2/layout/IconVerticalSolidList"/>
    <dgm:cxn modelId="{A23533DF-E9B0-457D-A678-489D6B454980}" type="presOf" srcId="{3F43F90C-209B-4815-90A9-8383337A711A}" destId="{34593320-A9B1-435F-83E2-0212E09979BD}" srcOrd="0" destOrd="0" presId="urn:microsoft.com/office/officeart/2018/2/layout/IconVerticalSolidList"/>
    <dgm:cxn modelId="{875877D4-D426-40DA-BECD-44B48FC880EC}" type="presParOf" srcId="{9FBF6B42-692E-4171-9782-38026E572FDA}" destId="{7BFF9D95-D840-4F3F-8197-E25E8C594108}" srcOrd="0" destOrd="0" presId="urn:microsoft.com/office/officeart/2018/2/layout/IconVerticalSolidList"/>
    <dgm:cxn modelId="{3BED73CE-A041-4EC4-A7F4-D85B1D8796AF}" type="presParOf" srcId="{7BFF9D95-D840-4F3F-8197-E25E8C594108}" destId="{F7706E0E-E951-44A9-8645-1B47081F4D52}" srcOrd="0" destOrd="0" presId="urn:microsoft.com/office/officeart/2018/2/layout/IconVerticalSolidList"/>
    <dgm:cxn modelId="{9DD83573-3091-4FC4-8E87-00135E79C259}" type="presParOf" srcId="{7BFF9D95-D840-4F3F-8197-E25E8C594108}" destId="{C88F8FB5-A12D-459C-8E1B-12099740E6BB}" srcOrd="1" destOrd="0" presId="urn:microsoft.com/office/officeart/2018/2/layout/IconVerticalSolidList"/>
    <dgm:cxn modelId="{86D4B3B1-5A79-48CD-AC09-F415E9ACC82F}" type="presParOf" srcId="{7BFF9D95-D840-4F3F-8197-E25E8C594108}" destId="{71821764-E545-47E6-9F5C-9A9D3DA81D56}" srcOrd="2" destOrd="0" presId="urn:microsoft.com/office/officeart/2018/2/layout/IconVerticalSolidList"/>
    <dgm:cxn modelId="{137D6F8C-9D78-4177-AFA7-541AD6857206}" type="presParOf" srcId="{7BFF9D95-D840-4F3F-8197-E25E8C594108}" destId="{68F8E160-DF8F-455F-AE25-5FC8EA0B8F60}" srcOrd="3" destOrd="0" presId="urn:microsoft.com/office/officeart/2018/2/layout/IconVerticalSolidList"/>
    <dgm:cxn modelId="{8100B1A3-0BCE-467E-84D9-A3FA5632CFE1}" type="presParOf" srcId="{9FBF6B42-692E-4171-9782-38026E572FDA}" destId="{13744CFD-811B-4FCA-9C58-9A12751DF235}" srcOrd="1" destOrd="0" presId="urn:microsoft.com/office/officeart/2018/2/layout/IconVerticalSolidList"/>
    <dgm:cxn modelId="{38F368FE-BA61-4D77-8260-29C6C1471D94}" type="presParOf" srcId="{9FBF6B42-692E-4171-9782-38026E572FDA}" destId="{B553D83C-3130-4A77-BA05-AB7C62D858F7}" srcOrd="2" destOrd="0" presId="urn:microsoft.com/office/officeart/2018/2/layout/IconVerticalSolidList"/>
    <dgm:cxn modelId="{0E170BB6-A4F1-492D-AFA1-78623B9BD007}" type="presParOf" srcId="{B553D83C-3130-4A77-BA05-AB7C62D858F7}" destId="{C44B2691-4DA6-4CAC-95BB-E2536A017827}" srcOrd="0" destOrd="0" presId="urn:microsoft.com/office/officeart/2018/2/layout/IconVerticalSolidList"/>
    <dgm:cxn modelId="{100D29BF-1337-4523-849B-D04A698601D6}" type="presParOf" srcId="{B553D83C-3130-4A77-BA05-AB7C62D858F7}" destId="{C7C60064-A5D4-4821-BA3B-B15382CB8CF6}" srcOrd="1" destOrd="0" presId="urn:microsoft.com/office/officeart/2018/2/layout/IconVerticalSolidList"/>
    <dgm:cxn modelId="{CF9FF3CE-3DE5-40F2-8DDF-D449A1A3F569}" type="presParOf" srcId="{B553D83C-3130-4A77-BA05-AB7C62D858F7}" destId="{F36A1D1C-1BF1-4360-AC14-B4D4A5F1A14F}" srcOrd="2" destOrd="0" presId="urn:microsoft.com/office/officeart/2018/2/layout/IconVerticalSolidList"/>
    <dgm:cxn modelId="{4CA3CF36-BB32-4825-BECE-51DBA21B3A82}" type="presParOf" srcId="{B553D83C-3130-4A77-BA05-AB7C62D858F7}" destId="{14992BDE-99B7-4185-8EF9-8C765158B856}" srcOrd="3" destOrd="0" presId="urn:microsoft.com/office/officeart/2018/2/layout/IconVerticalSolidList"/>
    <dgm:cxn modelId="{3F4E931C-4877-4505-B244-D21EA8CD82FD}" type="presParOf" srcId="{9FBF6B42-692E-4171-9782-38026E572FDA}" destId="{BBCB9FF0-A60F-4697-94D9-99465A6C4455}" srcOrd="3" destOrd="0" presId="urn:microsoft.com/office/officeart/2018/2/layout/IconVerticalSolidList"/>
    <dgm:cxn modelId="{E3B537E8-1605-4434-B78D-95358CEB4234}" type="presParOf" srcId="{9FBF6B42-692E-4171-9782-38026E572FDA}" destId="{D4E9FEDD-009A-4146-B768-4F9E5D12EB02}" srcOrd="4" destOrd="0" presId="urn:microsoft.com/office/officeart/2018/2/layout/IconVerticalSolidList"/>
    <dgm:cxn modelId="{45171645-0F9D-477E-8593-1D52E3C6B636}" type="presParOf" srcId="{D4E9FEDD-009A-4146-B768-4F9E5D12EB02}" destId="{F077954F-759B-4246-94A3-64E159EAE8D6}" srcOrd="0" destOrd="0" presId="urn:microsoft.com/office/officeart/2018/2/layout/IconVerticalSolidList"/>
    <dgm:cxn modelId="{A848C980-8AD1-4C08-A741-30F24B18BAB7}" type="presParOf" srcId="{D4E9FEDD-009A-4146-B768-4F9E5D12EB02}" destId="{A9E4D401-3EDC-4573-B37F-066C2E076269}" srcOrd="1" destOrd="0" presId="urn:microsoft.com/office/officeart/2018/2/layout/IconVerticalSolidList"/>
    <dgm:cxn modelId="{B17866CF-2AF2-4DBA-97D7-D7B827E03ABC}" type="presParOf" srcId="{D4E9FEDD-009A-4146-B768-4F9E5D12EB02}" destId="{EB11AB06-DBA0-42A0-A014-DB14041B9B15}" srcOrd="2" destOrd="0" presId="urn:microsoft.com/office/officeart/2018/2/layout/IconVerticalSolidList"/>
    <dgm:cxn modelId="{CAD61F2A-44B8-4DEF-A6BB-C58A5FEEC870}" type="presParOf" srcId="{D4E9FEDD-009A-4146-B768-4F9E5D12EB02}" destId="{34593320-A9B1-435F-83E2-0212E09979B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706E0E-E951-44A9-8645-1B47081F4D52}">
      <dsp:nvSpPr>
        <dsp:cNvPr id="0" name=""/>
        <dsp:cNvSpPr/>
      </dsp:nvSpPr>
      <dsp:spPr>
        <a:xfrm>
          <a:off x="0" y="690"/>
          <a:ext cx="6248400" cy="161568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8F8FB5-A12D-459C-8E1B-12099740E6BB}">
      <dsp:nvSpPr>
        <dsp:cNvPr id="0" name=""/>
        <dsp:cNvSpPr/>
      </dsp:nvSpPr>
      <dsp:spPr>
        <a:xfrm>
          <a:off x="488743" y="364218"/>
          <a:ext cx="888624" cy="88862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F8E160-DF8F-455F-AE25-5FC8EA0B8F60}">
      <dsp:nvSpPr>
        <dsp:cNvPr id="0" name=""/>
        <dsp:cNvSpPr/>
      </dsp:nvSpPr>
      <dsp:spPr>
        <a:xfrm>
          <a:off x="1866111" y="690"/>
          <a:ext cx="4382288" cy="1615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993" tIns="170993" rIns="170993" bIns="1709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Converting CSV</a:t>
          </a:r>
        </a:p>
      </dsp:txBody>
      <dsp:txXfrm>
        <a:off x="1866111" y="690"/>
        <a:ext cx="4382288" cy="1615680"/>
      </dsp:txXfrm>
    </dsp:sp>
    <dsp:sp modelId="{C44B2691-4DA6-4CAC-95BB-E2536A017827}">
      <dsp:nvSpPr>
        <dsp:cNvPr id="0" name=""/>
        <dsp:cNvSpPr/>
      </dsp:nvSpPr>
      <dsp:spPr>
        <a:xfrm>
          <a:off x="0" y="2020291"/>
          <a:ext cx="6248400" cy="161568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C60064-A5D4-4821-BA3B-B15382CB8CF6}">
      <dsp:nvSpPr>
        <dsp:cNvPr id="0" name=""/>
        <dsp:cNvSpPr/>
      </dsp:nvSpPr>
      <dsp:spPr>
        <a:xfrm>
          <a:off x="488743" y="2383819"/>
          <a:ext cx="888624" cy="88862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992BDE-99B7-4185-8EF9-8C765158B856}">
      <dsp:nvSpPr>
        <dsp:cNvPr id="0" name=""/>
        <dsp:cNvSpPr/>
      </dsp:nvSpPr>
      <dsp:spPr>
        <a:xfrm>
          <a:off x="1866111" y="2020291"/>
          <a:ext cx="4382288" cy="1615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993" tIns="170993" rIns="170993" bIns="1709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Fixing Tableau Dashboards</a:t>
          </a:r>
        </a:p>
      </dsp:txBody>
      <dsp:txXfrm>
        <a:off x="1866111" y="2020291"/>
        <a:ext cx="4382288" cy="1615680"/>
      </dsp:txXfrm>
    </dsp:sp>
    <dsp:sp modelId="{F077954F-759B-4246-94A3-64E159EAE8D6}">
      <dsp:nvSpPr>
        <dsp:cNvPr id="0" name=""/>
        <dsp:cNvSpPr/>
      </dsp:nvSpPr>
      <dsp:spPr>
        <a:xfrm>
          <a:off x="0" y="4039891"/>
          <a:ext cx="6248400" cy="161568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E4D401-3EDC-4573-B37F-066C2E076269}">
      <dsp:nvSpPr>
        <dsp:cNvPr id="0" name=""/>
        <dsp:cNvSpPr/>
      </dsp:nvSpPr>
      <dsp:spPr>
        <a:xfrm>
          <a:off x="488743" y="4403420"/>
          <a:ext cx="888624" cy="88862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593320-A9B1-435F-83E2-0212E09979BD}">
      <dsp:nvSpPr>
        <dsp:cNvPr id="0" name=""/>
        <dsp:cNvSpPr/>
      </dsp:nvSpPr>
      <dsp:spPr>
        <a:xfrm>
          <a:off x="1866111" y="4039891"/>
          <a:ext cx="4382288" cy="1615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993" tIns="170993" rIns="170993" bIns="17099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Accuracy Score</a:t>
          </a:r>
        </a:p>
      </dsp:txBody>
      <dsp:txXfrm>
        <a:off x="1866111" y="4039891"/>
        <a:ext cx="4382288" cy="16156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135E24-87FA-4947-AE27-BC5784F15B2C}" type="datetimeFigureOut">
              <a:rPr lang="en-US" smtClean="0"/>
              <a:t>4/23/21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8AFA48-C5C0-BA42-85A9-890D5D4056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017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8AFA48-C5C0-BA42-85A9-890D5D4056F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920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54224-6CE2-8246-B687-4DB371B7F8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A70ED3-69C0-8E4C-88E6-9AC94669FC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5C33A0-A808-E945-AC6C-85C21BD85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40716-AEA2-8C4E-93AF-300D11FDF569}" type="datetime1">
              <a:rPr lang="en-US" smtClean="0"/>
              <a:t>4/23/21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4BBEA5-6CF8-2447-BFAE-20921255A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EE7E31-34EF-7D43-9946-1B5FADD3B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E3D61-B227-A44C-85CC-59169FCDCA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926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CE26F-0807-5846-BEBF-33BC8D62B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851B91-4AD2-EB40-9C3F-EBB6273C4D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AB491F-22B4-8441-AA26-03595FFC6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708DC-2A47-CF44-A717-E71F1FAD6CDB}" type="datetime1">
              <a:rPr lang="en-US" smtClean="0"/>
              <a:t>4/23/21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F93E1-9644-9C40-A381-D70800CE4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0ED5F4-B1E3-1F45-BF74-8807CA6EB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E3D61-B227-A44C-85CC-59169FCDCA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082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3845F2-3AE1-9E4A-ADC1-94F2BABFB9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B0780B-DDB8-BE49-9BD4-D8FC0987E8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051D3-B176-2946-B611-15C1CC86F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B9E5-478F-2C45-B40B-E6A49C26E294}" type="datetime1">
              <a:rPr lang="en-US" smtClean="0"/>
              <a:t>4/23/21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5B311F-4D8C-834A-BABB-1A6B7F1A0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1BAA9B-BAEC-0443-A6D9-FC7DDF7E3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E3D61-B227-A44C-85CC-59169FCDCA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968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7B42B-D4AF-034C-953D-5DA6B2667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7C3C63-E1B1-1E48-A8A8-F43BDFE552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7FF91-2087-CC41-B053-0DF002A2E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37F14-98B7-3344-A3A1-DDD6B4EAAD7E}" type="datetime1">
              <a:rPr lang="en-US" smtClean="0"/>
              <a:t>4/23/21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18C02-B774-C746-82A2-EA4E65C0A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9FBE9F-C015-3A43-A870-0C91C6349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E3D61-B227-A44C-85CC-59169FCDCA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12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E4F7D-B8BB-8142-8E9B-AF4A1B940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F4398B-0026-8446-8803-2D1F797630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1C51A4-7A6A-9A4E-8B17-68960E648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6E491-8834-0948-8121-109580943101}" type="datetime1">
              <a:rPr lang="en-US" smtClean="0"/>
              <a:t>4/23/21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95E92-C5B8-C84B-89BF-2AB77634A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CB3C7-9386-EB46-9073-0DF0DBDFD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E3D61-B227-A44C-85CC-59169FCDCA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328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7813E-1C05-C34E-843D-2164D44B9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2D829-91A9-A443-AB38-EC14C04D17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2DBEDD-9DAB-0D49-883E-F3E9C1EE29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CB9072-746B-C049-841F-D941E5202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0B5DE-6BED-854C-B776-7D14271209D4}" type="datetime1">
              <a:rPr lang="en-US" smtClean="0"/>
              <a:t>4/23/21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C0C554-39FC-EC4C-8939-6E038F188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133456-E49D-0C47-82E8-B429EB6CA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E3D61-B227-A44C-85CC-59169FCDCA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751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D8BBF-DB4F-3843-9329-F814D51EE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DB78E9-ABBA-F947-B403-53C50B691B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02E433-D6CF-AA43-BB80-E8057F1E5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D044C6-3049-BA48-97ED-FEC52712AE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B0EF8F-CDB0-E34F-AA91-00CA2FF8C7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D154DC-A064-584A-90C8-5E8D1CA48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969C0-98B2-7E4B-958A-DC4750C14557}" type="datetime1">
              <a:rPr lang="en-US" smtClean="0"/>
              <a:t>4/23/21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B42022-4FB3-764B-9E60-2C60F27E9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DFF85C-C19A-4947-8673-65A2CA144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E3D61-B227-A44C-85CC-59169FCDCA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418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C6E11-A19E-DD46-AAFF-2799EC4FA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B6564A-554C-954A-BE28-EA7F3103D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25032E-74E7-194D-BAA6-5BCCF46CFB17}" type="datetime1">
              <a:rPr lang="en-US" smtClean="0"/>
              <a:t>4/23/21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0A04CC-2AA9-C048-9EB5-16FDA66D6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F2BD45-9E12-264A-9E8F-D356D98D0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E3D61-B227-A44C-85CC-59169FCDCA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38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CB3850-B18F-3640-BA95-B28B549BB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8BB0A-9ABF-3143-9C8C-58FFAA2A1C8F}" type="datetime1">
              <a:rPr lang="en-US" smtClean="0"/>
              <a:t>4/23/21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AFC1C-3C10-F745-8C8B-A4054BAD1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88C9B2-3B10-0A45-A6AA-E043640BA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E3D61-B227-A44C-85CC-59169FCDCA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783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AE7CC-9BEA-6644-AF0C-E246958B6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2FF3B-EA4D-1A4A-A670-4A5B97EDDC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F14E33-567C-F642-87A8-79B4FC5CFD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F361E3-9CCE-D448-90C8-F02439E4A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6D9E44-0884-F248-90B3-7EE17F267AB9}" type="datetime1">
              <a:rPr lang="en-US" smtClean="0"/>
              <a:t>4/23/21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BBB30E-42E4-954C-AE85-4A81E78E1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6F0F08-C01E-C442-A9FF-48F17C517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E3D61-B227-A44C-85CC-59169FCDCA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650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8C2C3-8716-1345-847E-7ABA69A0C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B53913-FE79-4249-BBD8-F506527D54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7CEAC8-97FF-DE41-8F87-5D92C4ED06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583104-F2FD-3C4C-BB4E-EA4E81810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8FF6D7-29BE-C546-9A45-1949C937BA8B}" type="datetime1">
              <a:rPr lang="en-US" smtClean="0"/>
              <a:t>4/23/21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2FC8EA-6066-7549-A82C-AA83F4F6D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66BE98-9E2A-6E4B-88F9-DF7935510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E3D61-B227-A44C-85CC-59169FCDCA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320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4083BF-AA81-094D-AC9D-0681B7048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1517A9-3F2A-734B-A409-363166D5C3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D18FD1-5264-8449-8FC7-7931BD8D83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A2EB1D-9AE4-754F-9CC8-098F8D8A1547}" type="datetime1">
              <a:rPr lang="en-US" smtClean="0"/>
              <a:t>4/23/21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028FD-2BC8-4B43-B989-B99E11B817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8D091-A0F9-004D-B74D-E6D3011218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6E3D61-B227-A44C-85CC-59169FCDCA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653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A29398BB-6F62-472B-88B2-8D942FEBF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2" name="Google Shape;72;p13"/>
          <p:cNvPicPr preferRelativeResize="0"/>
          <p:nvPr/>
        </p:nvPicPr>
        <p:blipFill rotWithShape="1">
          <a:blip r:embed="rId3"/>
          <a:srcRect l="706" r="628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</p:spPr>
      </p:pic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74F93062-C8C5-49C4-B90F-AA5653D57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3314" y="1073777"/>
            <a:ext cx="5952404" cy="4961263"/>
          </a:xfrm>
          <a:custGeom>
            <a:avLst/>
            <a:gdLst>
              <a:gd name="connsiteX0" fmla="*/ 2768595 w 4574113"/>
              <a:gd name="connsiteY0" fmla="*/ 2476119 h 3812472"/>
              <a:gd name="connsiteX1" fmla="*/ 3374676 w 4574113"/>
              <a:gd name="connsiteY1" fmla="*/ 2476119 h 3812472"/>
              <a:gd name="connsiteX2" fmla="*/ 3403209 w 4574113"/>
              <a:gd name="connsiteY2" fmla="*/ 2479909 h 3812472"/>
              <a:gd name="connsiteX3" fmla="*/ 3422833 w 4574113"/>
              <a:gd name="connsiteY3" fmla="*/ 2488137 h 3812472"/>
              <a:gd name="connsiteX4" fmla="*/ 3410840 w 4574113"/>
              <a:gd name="connsiteY4" fmla="*/ 2508879 h 3812472"/>
              <a:gd name="connsiteX5" fmla="*/ 2985934 w 4574113"/>
              <a:gd name="connsiteY5" fmla="*/ 3243764 h 3812472"/>
              <a:gd name="connsiteX6" fmla="*/ 2732784 w 4574113"/>
              <a:gd name="connsiteY6" fmla="*/ 3390890 h 3812472"/>
              <a:gd name="connsiteX7" fmla="*/ 2529297 w 4574113"/>
              <a:gd name="connsiteY7" fmla="*/ 3390890 h 3812472"/>
              <a:gd name="connsiteX8" fmla="*/ 2505559 w 4574113"/>
              <a:gd name="connsiteY8" fmla="*/ 3390890 h 3812472"/>
              <a:gd name="connsiteX9" fmla="*/ 2482907 w 4574113"/>
              <a:gd name="connsiteY9" fmla="*/ 3351884 h 3812472"/>
              <a:gd name="connsiteX10" fmla="*/ 2371959 w 4574113"/>
              <a:gd name="connsiteY10" fmla="*/ 3160822 h 3812472"/>
              <a:gd name="connsiteX11" fmla="*/ 2371959 w 4574113"/>
              <a:gd name="connsiteY11" fmla="*/ 3053878 h 3812472"/>
              <a:gd name="connsiteX12" fmla="*/ 2675654 w 4574113"/>
              <a:gd name="connsiteY12" fmla="*/ 2530895 h 3812472"/>
              <a:gd name="connsiteX13" fmla="*/ 2768595 w 4574113"/>
              <a:gd name="connsiteY13" fmla="*/ 2476119 h 3812472"/>
              <a:gd name="connsiteX14" fmla="*/ 3909778 w 4574113"/>
              <a:gd name="connsiteY14" fmla="*/ 676847 h 3812472"/>
              <a:gd name="connsiteX15" fmla="*/ 4305516 w 4574113"/>
              <a:gd name="connsiteY15" fmla="*/ 676847 h 3812472"/>
              <a:gd name="connsiteX16" fmla="*/ 4367056 w 4574113"/>
              <a:gd name="connsiteY16" fmla="*/ 712612 h 3812472"/>
              <a:gd name="connsiteX17" fmla="*/ 4564498 w 4574113"/>
              <a:gd name="connsiteY17" fmla="*/ 1054092 h 3812472"/>
              <a:gd name="connsiteX18" fmla="*/ 4564498 w 4574113"/>
              <a:gd name="connsiteY18" fmla="*/ 1123921 h 3812472"/>
              <a:gd name="connsiteX19" fmla="*/ 4367056 w 4574113"/>
              <a:gd name="connsiteY19" fmla="*/ 1465401 h 3812472"/>
              <a:gd name="connsiteX20" fmla="*/ 4305516 w 4574113"/>
              <a:gd name="connsiteY20" fmla="*/ 1501167 h 3812472"/>
              <a:gd name="connsiteX21" fmla="*/ 3909778 w 4574113"/>
              <a:gd name="connsiteY21" fmla="*/ 1501167 h 3812472"/>
              <a:gd name="connsiteX22" fmla="*/ 3849091 w 4574113"/>
              <a:gd name="connsiteY22" fmla="*/ 1465401 h 3812472"/>
              <a:gd name="connsiteX23" fmla="*/ 3650795 w 4574113"/>
              <a:gd name="connsiteY23" fmla="*/ 1123921 h 3812472"/>
              <a:gd name="connsiteX24" fmla="*/ 3650795 w 4574113"/>
              <a:gd name="connsiteY24" fmla="*/ 1054092 h 3812472"/>
              <a:gd name="connsiteX25" fmla="*/ 3849091 w 4574113"/>
              <a:gd name="connsiteY25" fmla="*/ 712612 h 3812472"/>
              <a:gd name="connsiteX26" fmla="*/ 3909778 w 4574113"/>
              <a:gd name="connsiteY26" fmla="*/ 676847 h 3812472"/>
              <a:gd name="connsiteX27" fmla="*/ 1104892 w 4574113"/>
              <a:gd name="connsiteY27" fmla="*/ 0 h 3812472"/>
              <a:gd name="connsiteX28" fmla="*/ 2732784 w 4574113"/>
              <a:gd name="connsiteY28" fmla="*/ 0 h 3812472"/>
              <a:gd name="connsiteX29" fmla="*/ 2985934 w 4574113"/>
              <a:gd name="connsiteY29" fmla="*/ 147125 h 3812472"/>
              <a:gd name="connsiteX30" fmla="*/ 3798122 w 4574113"/>
              <a:gd name="connsiteY30" fmla="*/ 1551823 h 3812472"/>
              <a:gd name="connsiteX31" fmla="*/ 3798122 w 4574113"/>
              <a:gd name="connsiteY31" fmla="*/ 1839068 h 3812472"/>
              <a:gd name="connsiteX32" fmla="*/ 3496551 w 4574113"/>
              <a:gd name="connsiteY32" fmla="*/ 2360642 h 3812472"/>
              <a:gd name="connsiteX33" fmla="*/ 3471135 w 4574113"/>
              <a:gd name="connsiteY33" fmla="*/ 2404597 h 3812472"/>
              <a:gd name="connsiteX34" fmla="*/ 3472029 w 4574113"/>
              <a:gd name="connsiteY34" fmla="*/ 2404972 h 3812472"/>
              <a:gd name="connsiteX35" fmla="*/ 3516881 w 4574113"/>
              <a:gd name="connsiteY35" fmla="*/ 2450209 h 3812472"/>
              <a:gd name="connsiteX36" fmla="*/ 3857970 w 4574113"/>
              <a:gd name="connsiteY36" fmla="*/ 3040131 h 3812472"/>
              <a:gd name="connsiteX37" fmla="*/ 3857970 w 4574113"/>
              <a:gd name="connsiteY37" fmla="*/ 3160764 h 3812472"/>
              <a:gd name="connsiteX38" fmla="*/ 3516881 w 4574113"/>
              <a:gd name="connsiteY38" fmla="*/ 3750684 h 3812472"/>
              <a:gd name="connsiteX39" fmla="*/ 3410567 w 4574113"/>
              <a:gd name="connsiteY39" fmla="*/ 3812472 h 3812472"/>
              <a:gd name="connsiteX40" fmla="*/ 2726911 w 4574113"/>
              <a:gd name="connsiteY40" fmla="*/ 3812472 h 3812472"/>
              <a:gd name="connsiteX41" fmla="*/ 2622074 w 4574113"/>
              <a:gd name="connsiteY41" fmla="*/ 3750684 h 3812472"/>
              <a:gd name="connsiteX42" fmla="*/ 2438330 w 4574113"/>
              <a:gd name="connsiteY42" fmla="*/ 3434265 h 3812472"/>
              <a:gd name="connsiteX43" fmla="*/ 2417573 w 4574113"/>
              <a:gd name="connsiteY43" fmla="*/ 3398519 h 3812472"/>
              <a:gd name="connsiteX44" fmla="*/ 2433905 w 4574113"/>
              <a:gd name="connsiteY44" fmla="*/ 3398519 h 3812472"/>
              <a:gd name="connsiteX45" fmla="*/ 2511101 w 4574113"/>
              <a:gd name="connsiteY45" fmla="*/ 3398519 h 3812472"/>
              <a:gd name="connsiteX46" fmla="*/ 2544636 w 4574113"/>
              <a:gd name="connsiteY46" fmla="*/ 3456269 h 3812472"/>
              <a:gd name="connsiteX47" fmla="*/ 2672757 w 4574113"/>
              <a:gd name="connsiteY47" fmla="*/ 3676902 h 3812472"/>
              <a:gd name="connsiteX48" fmla="*/ 2765699 w 4574113"/>
              <a:gd name="connsiteY48" fmla="*/ 3731679 h 3812472"/>
              <a:gd name="connsiteX49" fmla="*/ 3371780 w 4574113"/>
              <a:gd name="connsiteY49" fmla="*/ 3731679 h 3812472"/>
              <a:gd name="connsiteX50" fmla="*/ 3466029 w 4574113"/>
              <a:gd name="connsiteY50" fmla="*/ 3676902 h 3812472"/>
              <a:gd name="connsiteX51" fmla="*/ 3768415 w 4574113"/>
              <a:gd name="connsiteY51" fmla="*/ 3153920 h 3812472"/>
              <a:gd name="connsiteX52" fmla="*/ 3768415 w 4574113"/>
              <a:gd name="connsiteY52" fmla="*/ 3046975 h 3812472"/>
              <a:gd name="connsiteX53" fmla="*/ 3466029 w 4574113"/>
              <a:gd name="connsiteY53" fmla="*/ 2523992 h 3812472"/>
              <a:gd name="connsiteX54" fmla="*/ 3426268 w 4574113"/>
              <a:gd name="connsiteY54" fmla="*/ 2483888 h 3812472"/>
              <a:gd name="connsiteX55" fmla="*/ 3421667 w 4574113"/>
              <a:gd name="connsiteY55" fmla="*/ 2481960 h 3812472"/>
              <a:gd name="connsiteX56" fmla="*/ 3446331 w 4574113"/>
              <a:gd name="connsiteY56" fmla="*/ 2439303 h 3812472"/>
              <a:gd name="connsiteX57" fmla="*/ 3464674 w 4574113"/>
              <a:gd name="connsiteY57" fmla="*/ 2407578 h 3812472"/>
              <a:gd name="connsiteX58" fmla="*/ 3445649 w 4574113"/>
              <a:gd name="connsiteY58" fmla="*/ 2399601 h 3812472"/>
              <a:gd name="connsiteX59" fmla="*/ 3413464 w 4574113"/>
              <a:gd name="connsiteY59" fmla="*/ 2395325 h 3812472"/>
              <a:gd name="connsiteX60" fmla="*/ 2729808 w 4574113"/>
              <a:gd name="connsiteY60" fmla="*/ 2395325 h 3812472"/>
              <a:gd name="connsiteX61" fmla="*/ 2624971 w 4574113"/>
              <a:gd name="connsiteY61" fmla="*/ 2457112 h 3812472"/>
              <a:gd name="connsiteX62" fmla="*/ 2282405 w 4574113"/>
              <a:gd name="connsiteY62" fmla="*/ 3047034 h 3812472"/>
              <a:gd name="connsiteX63" fmla="*/ 2282405 w 4574113"/>
              <a:gd name="connsiteY63" fmla="*/ 3167666 h 3812472"/>
              <a:gd name="connsiteX64" fmla="*/ 2395478 w 4574113"/>
              <a:gd name="connsiteY64" fmla="*/ 3362386 h 3812472"/>
              <a:gd name="connsiteX65" fmla="*/ 2412031 w 4574113"/>
              <a:gd name="connsiteY65" fmla="*/ 3390890 h 3812472"/>
              <a:gd name="connsiteX66" fmla="*/ 2335350 w 4574113"/>
              <a:gd name="connsiteY66" fmla="*/ 3390890 h 3812472"/>
              <a:gd name="connsiteX67" fmla="*/ 1104892 w 4574113"/>
              <a:gd name="connsiteY67" fmla="*/ 3390890 h 3812472"/>
              <a:gd name="connsiteX68" fmla="*/ 855258 w 4574113"/>
              <a:gd name="connsiteY68" fmla="*/ 3243764 h 3812472"/>
              <a:gd name="connsiteX69" fmla="*/ 39555 w 4574113"/>
              <a:gd name="connsiteY69" fmla="*/ 1839068 h 3812472"/>
              <a:gd name="connsiteX70" fmla="*/ 39555 w 4574113"/>
              <a:gd name="connsiteY70" fmla="*/ 1551823 h 3812472"/>
              <a:gd name="connsiteX71" fmla="*/ 855258 w 4574113"/>
              <a:gd name="connsiteY71" fmla="*/ 147125 h 3812472"/>
              <a:gd name="connsiteX72" fmla="*/ 1104892 w 4574113"/>
              <a:gd name="connsiteY72" fmla="*/ 0 h 3812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4574113" h="3812472">
                <a:moveTo>
                  <a:pt x="2768595" y="2476119"/>
                </a:moveTo>
                <a:cubicBezTo>
                  <a:pt x="2768595" y="2476119"/>
                  <a:pt x="2768595" y="2476119"/>
                  <a:pt x="3374676" y="2476119"/>
                </a:cubicBezTo>
                <a:cubicBezTo>
                  <a:pt x="3384493" y="2476119"/>
                  <a:pt x="3394066" y="2477423"/>
                  <a:pt x="3403209" y="2479909"/>
                </a:cubicBezTo>
                <a:lnTo>
                  <a:pt x="3422833" y="2488137"/>
                </a:lnTo>
                <a:lnTo>
                  <a:pt x="3410840" y="2508879"/>
                </a:lnTo>
                <a:cubicBezTo>
                  <a:pt x="3302401" y="2696426"/>
                  <a:pt x="3163600" y="2936487"/>
                  <a:pt x="2985934" y="3243764"/>
                </a:cubicBezTo>
                <a:cubicBezTo>
                  <a:pt x="2933195" y="3334842"/>
                  <a:pt x="2838263" y="3390890"/>
                  <a:pt x="2732784" y="3390890"/>
                </a:cubicBezTo>
                <a:cubicBezTo>
                  <a:pt x="2732784" y="3390890"/>
                  <a:pt x="2732784" y="3390890"/>
                  <a:pt x="2529297" y="3390890"/>
                </a:cubicBezTo>
                <a:lnTo>
                  <a:pt x="2505559" y="3390890"/>
                </a:lnTo>
                <a:lnTo>
                  <a:pt x="2482907" y="3351884"/>
                </a:lnTo>
                <a:cubicBezTo>
                  <a:pt x="2451367" y="3297569"/>
                  <a:pt x="2414666" y="3234367"/>
                  <a:pt x="2371959" y="3160822"/>
                </a:cubicBezTo>
                <a:cubicBezTo>
                  <a:pt x="2352324" y="3128217"/>
                  <a:pt x="2352324" y="3086483"/>
                  <a:pt x="2371959" y="3053878"/>
                </a:cubicBezTo>
                <a:cubicBezTo>
                  <a:pt x="2371959" y="3053878"/>
                  <a:pt x="2371959" y="3053878"/>
                  <a:pt x="2675654" y="2530895"/>
                </a:cubicBezTo>
                <a:cubicBezTo>
                  <a:pt x="2693981" y="2496986"/>
                  <a:pt x="2730633" y="2476119"/>
                  <a:pt x="2768595" y="2476119"/>
                </a:cubicBezTo>
                <a:close/>
                <a:moveTo>
                  <a:pt x="3909778" y="676847"/>
                </a:moveTo>
                <a:cubicBezTo>
                  <a:pt x="3909778" y="676847"/>
                  <a:pt x="3909778" y="676847"/>
                  <a:pt x="4305516" y="676847"/>
                </a:cubicBezTo>
                <a:cubicBezTo>
                  <a:pt x="4331158" y="676847"/>
                  <a:pt x="4354235" y="690472"/>
                  <a:pt x="4367056" y="712612"/>
                </a:cubicBezTo>
                <a:cubicBezTo>
                  <a:pt x="4367056" y="712612"/>
                  <a:pt x="4367056" y="712612"/>
                  <a:pt x="4564498" y="1054092"/>
                </a:cubicBezTo>
                <a:cubicBezTo>
                  <a:pt x="4577319" y="1075382"/>
                  <a:pt x="4577319" y="1102632"/>
                  <a:pt x="4564498" y="1123921"/>
                </a:cubicBezTo>
                <a:cubicBezTo>
                  <a:pt x="4564498" y="1123921"/>
                  <a:pt x="4564498" y="1123921"/>
                  <a:pt x="4367056" y="1465401"/>
                </a:cubicBezTo>
                <a:cubicBezTo>
                  <a:pt x="4354235" y="1487542"/>
                  <a:pt x="4331158" y="1501167"/>
                  <a:pt x="4305516" y="1501167"/>
                </a:cubicBezTo>
                <a:cubicBezTo>
                  <a:pt x="4305516" y="1501167"/>
                  <a:pt x="4305516" y="1501167"/>
                  <a:pt x="3909778" y="1501167"/>
                </a:cubicBezTo>
                <a:cubicBezTo>
                  <a:pt x="3884990" y="1501167"/>
                  <a:pt x="3861058" y="1487542"/>
                  <a:pt x="3849091" y="1465401"/>
                </a:cubicBezTo>
                <a:cubicBezTo>
                  <a:pt x="3849091" y="1465401"/>
                  <a:pt x="3849091" y="1465401"/>
                  <a:pt x="3650795" y="1123921"/>
                </a:cubicBezTo>
                <a:cubicBezTo>
                  <a:pt x="3637974" y="1102632"/>
                  <a:pt x="3637974" y="1075382"/>
                  <a:pt x="3650795" y="1054092"/>
                </a:cubicBezTo>
                <a:cubicBezTo>
                  <a:pt x="3650795" y="1054092"/>
                  <a:pt x="3650795" y="1054092"/>
                  <a:pt x="3849091" y="712612"/>
                </a:cubicBezTo>
                <a:cubicBezTo>
                  <a:pt x="3861058" y="690472"/>
                  <a:pt x="3884990" y="676847"/>
                  <a:pt x="3909778" y="676847"/>
                </a:cubicBezTo>
                <a:close/>
                <a:moveTo>
                  <a:pt x="1104892" y="0"/>
                </a:moveTo>
                <a:cubicBezTo>
                  <a:pt x="1104892" y="0"/>
                  <a:pt x="1104892" y="0"/>
                  <a:pt x="2732784" y="0"/>
                </a:cubicBezTo>
                <a:cubicBezTo>
                  <a:pt x="2838263" y="0"/>
                  <a:pt x="2933195" y="56047"/>
                  <a:pt x="2985934" y="147125"/>
                </a:cubicBezTo>
                <a:cubicBezTo>
                  <a:pt x="2985934" y="147125"/>
                  <a:pt x="2985934" y="147125"/>
                  <a:pt x="3798122" y="1551823"/>
                </a:cubicBezTo>
                <a:cubicBezTo>
                  <a:pt x="3850862" y="1639397"/>
                  <a:pt x="3850862" y="1751493"/>
                  <a:pt x="3798122" y="1839068"/>
                </a:cubicBezTo>
                <a:cubicBezTo>
                  <a:pt x="3798122" y="1839068"/>
                  <a:pt x="3798122" y="1839068"/>
                  <a:pt x="3496551" y="2360642"/>
                </a:cubicBezTo>
                <a:lnTo>
                  <a:pt x="3471135" y="2404597"/>
                </a:lnTo>
                <a:lnTo>
                  <a:pt x="3472029" y="2404972"/>
                </a:lnTo>
                <a:cubicBezTo>
                  <a:pt x="3490302" y="2415638"/>
                  <a:pt x="3505806" y="2431084"/>
                  <a:pt x="3516881" y="2450209"/>
                </a:cubicBezTo>
                <a:cubicBezTo>
                  <a:pt x="3516881" y="2450209"/>
                  <a:pt x="3516881" y="2450209"/>
                  <a:pt x="3857970" y="3040131"/>
                </a:cubicBezTo>
                <a:cubicBezTo>
                  <a:pt x="3880120" y="3076909"/>
                  <a:pt x="3880120" y="3123985"/>
                  <a:pt x="3857970" y="3160764"/>
                </a:cubicBezTo>
                <a:cubicBezTo>
                  <a:pt x="3857970" y="3160764"/>
                  <a:pt x="3857970" y="3160764"/>
                  <a:pt x="3516881" y="3750684"/>
                </a:cubicBezTo>
                <a:cubicBezTo>
                  <a:pt x="3494732" y="3788933"/>
                  <a:pt x="3454864" y="3812472"/>
                  <a:pt x="3410567" y="3812472"/>
                </a:cubicBezTo>
                <a:cubicBezTo>
                  <a:pt x="3410567" y="3812472"/>
                  <a:pt x="3410567" y="3812472"/>
                  <a:pt x="2726911" y="3812472"/>
                </a:cubicBezTo>
                <a:cubicBezTo>
                  <a:pt x="2684090" y="3812472"/>
                  <a:pt x="2642747" y="3788933"/>
                  <a:pt x="2622074" y="3750684"/>
                </a:cubicBezTo>
                <a:cubicBezTo>
                  <a:pt x="2622074" y="3750684"/>
                  <a:pt x="2622074" y="3750684"/>
                  <a:pt x="2438330" y="3434265"/>
                </a:cubicBezTo>
                <a:lnTo>
                  <a:pt x="2417573" y="3398519"/>
                </a:lnTo>
                <a:lnTo>
                  <a:pt x="2433905" y="3398519"/>
                </a:lnTo>
                <a:lnTo>
                  <a:pt x="2511101" y="3398519"/>
                </a:lnTo>
                <a:lnTo>
                  <a:pt x="2544636" y="3456269"/>
                </a:lnTo>
                <a:cubicBezTo>
                  <a:pt x="2672757" y="3676902"/>
                  <a:pt x="2672757" y="3676902"/>
                  <a:pt x="2672757" y="3676902"/>
                </a:cubicBezTo>
                <a:cubicBezTo>
                  <a:pt x="2691084" y="3710811"/>
                  <a:pt x="2727737" y="3731679"/>
                  <a:pt x="2765699" y="3731679"/>
                </a:cubicBezTo>
                <a:cubicBezTo>
                  <a:pt x="3371780" y="3731679"/>
                  <a:pt x="3371780" y="3731679"/>
                  <a:pt x="3371780" y="3731679"/>
                </a:cubicBezTo>
                <a:cubicBezTo>
                  <a:pt x="3411050" y="3731679"/>
                  <a:pt x="3446394" y="3710811"/>
                  <a:pt x="3466029" y="3676902"/>
                </a:cubicBezTo>
                <a:cubicBezTo>
                  <a:pt x="3768415" y="3153920"/>
                  <a:pt x="3768415" y="3153920"/>
                  <a:pt x="3768415" y="3153920"/>
                </a:cubicBezTo>
                <a:cubicBezTo>
                  <a:pt x="3788051" y="3121314"/>
                  <a:pt x="3788051" y="3079580"/>
                  <a:pt x="3768415" y="3046975"/>
                </a:cubicBezTo>
                <a:cubicBezTo>
                  <a:pt x="3466029" y="2523992"/>
                  <a:pt x="3466029" y="2523992"/>
                  <a:pt x="3466029" y="2523992"/>
                </a:cubicBezTo>
                <a:cubicBezTo>
                  <a:pt x="3456211" y="2507037"/>
                  <a:pt x="3442467" y="2493343"/>
                  <a:pt x="3426268" y="2483888"/>
                </a:cubicBezTo>
                <a:lnTo>
                  <a:pt x="3421667" y="2481960"/>
                </a:lnTo>
                <a:lnTo>
                  <a:pt x="3446331" y="2439303"/>
                </a:lnTo>
                <a:lnTo>
                  <a:pt x="3464674" y="2407578"/>
                </a:lnTo>
                <a:lnTo>
                  <a:pt x="3445649" y="2399601"/>
                </a:lnTo>
                <a:cubicBezTo>
                  <a:pt x="3435335" y="2396796"/>
                  <a:pt x="3424538" y="2395325"/>
                  <a:pt x="3413464" y="2395325"/>
                </a:cubicBezTo>
                <a:cubicBezTo>
                  <a:pt x="2729808" y="2395325"/>
                  <a:pt x="2729808" y="2395325"/>
                  <a:pt x="2729808" y="2395325"/>
                </a:cubicBezTo>
                <a:cubicBezTo>
                  <a:pt x="2686987" y="2395325"/>
                  <a:pt x="2645644" y="2418863"/>
                  <a:pt x="2624971" y="2457112"/>
                </a:cubicBezTo>
                <a:cubicBezTo>
                  <a:pt x="2282405" y="3047034"/>
                  <a:pt x="2282405" y="3047034"/>
                  <a:pt x="2282405" y="3047034"/>
                </a:cubicBezTo>
                <a:cubicBezTo>
                  <a:pt x="2260256" y="3083811"/>
                  <a:pt x="2260256" y="3130887"/>
                  <a:pt x="2282405" y="3167666"/>
                </a:cubicBezTo>
                <a:cubicBezTo>
                  <a:pt x="2325225" y="3241406"/>
                  <a:pt x="2362693" y="3305929"/>
                  <a:pt x="2395478" y="3362386"/>
                </a:cubicBezTo>
                <a:lnTo>
                  <a:pt x="2412031" y="3390890"/>
                </a:lnTo>
                <a:lnTo>
                  <a:pt x="2335350" y="3390890"/>
                </a:lnTo>
                <a:cubicBezTo>
                  <a:pt x="2096889" y="3390890"/>
                  <a:pt x="1715352" y="3390890"/>
                  <a:pt x="1104892" y="3390890"/>
                </a:cubicBezTo>
                <a:cubicBezTo>
                  <a:pt x="1002929" y="3390890"/>
                  <a:pt x="904482" y="3334842"/>
                  <a:pt x="855258" y="3243764"/>
                </a:cubicBezTo>
                <a:cubicBezTo>
                  <a:pt x="855258" y="3243764"/>
                  <a:pt x="855258" y="3243764"/>
                  <a:pt x="39555" y="1839068"/>
                </a:cubicBezTo>
                <a:cubicBezTo>
                  <a:pt x="-13185" y="1751493"/>
                  <a:pt x="-13185" y="1639397"/>
                  <a:pt x="39555" y="1551823"/>
                </a:cubicBezTo>
                <a:cubicBezTo>
                  <a:pt x="39555" y="1551823"/>
                  <a:pt x="39555" y="1551823"/>
                  <a:pt x="855258" y="147125"/>
                </a:cubicBezTo>
                <a:cubicBezTo>
                  <a:pt x="904482" y="56047"/>
                  <a:pt x="1002929" y="0"/>
                  <a:pt x="1104892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Google Shape;73;p13"/>
          <p:cNvSpPr txBox="1">
            <a:spLocks noGrp="1"/>
          </p:cNvSpPr>
          <p:nvPr>
            <p:ph type="ctrTitle"/>
          </p:nvPr>
        </p:nvSpPr>
        <p:spPr>
          <a:xfrm>
            <a:off x="1581912" y="1874520"/>
            <a:ext cx="3447288" cy="1225296"/>
          </a:xfrm>
          <a:prstGeom prst="rect">
            <a:avLst/>
          </a:prstGeom>
        </p:spPr>
        <p:txBody>
          <a:bodyPr spcFirstLastPara="1" vert="horz" lIns="121900" tIns="121900" rIns="121900" bIns="121900" rtlCol="0" anchor="b" anchorCtr="0">
            <a:normAutofit/>
          </a:bodyPr>
          <a:lstStyle/>
          <a:p>
            <a:pPr algn="l">
              <a:spcBef>
                <a:spcPts val="0"/>
              </a:spcBef>
            </a:pPr>
            <a:r>
              <a:rPr lang="en-US" sz="2400" dirty="0">
                <a:solidFill>
                  <a:schemeClr val="bg1"/>
                </a:solidFill>
              </a:rPr>
              <a:t>Seattle, Washington Real Estate 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"/>
          </p:nvPr>
        </p:nvSpPr>
        <p:spPr>
          <a:xfrm>
            <a:off x="1581912" y="3758184"/>
            <a:ext cx="3182112" cy="777240"/>
          </a:xfrm>
          <a:prstGeom prst="rect">
            <a:avLst/>
          </a:prstGeom>
        </p:spPr>
        <p:txBody>
          <a:bodyPr spcFirstLastPara="1" vert="horz" lIns="121900" tIns="121900" rIns="121900" bIns="121900" rtlCol="0" anchor="t" anchorCtr="0">
            <a:normAutofit/>
          </a:bodyPr>
          <a:lstStyle/>
          <a:p>
            <a:pPr algn="l">
              <a:spcBef>
                <a:spcPts val="0"/>
              </a:spcBef>
              <a:spcAft>
                <a:spcPts val="600"/>
              </a:spcAft>
            </a:pPr>
            <a:r>
              <a:rPr lang="en-US" sz="1500">
                <a:solidFill>
                  <a:schemeClr val="bg1"/>
                </a:solidFill>
              </a:rPr>
              <a:t>Presentation by Hermione Granger</a:t>
            </a:r>
            <a:endParaRPr lang="en-US" sz="1500" b="1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32F923-159F-8B43-82D1-E00AF9C00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E3D61-B227-A44C-85CC-59169FCDCAFC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74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5E560-4BF7-944A-99F6-4DE97E6F1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 dirty="0"/>
              <a:t>Visualizing the trend of number of properties sold for each month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DC8A4-D1BC-A841-A1F7-32295267E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D96E3D61-B227-A44C-85CC-59169FCDCAFC}" type="slidenum">
              <a:rPr lang="en-US">
                <a:solidFill>
                  <a:srgbClr val="FFFFFF">
                    <a:alpha val="80000"/>
                  </a:srgbClr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rgbClr val="FFFFFF">
                  <a:alpha val="80000"/>
                </a:srgbClr>
              </a:solidFill>
            </a:endParaRPr>
          </a:p>
        </p:txBody>
      </p:sp>
      <p:pic>
        <p:nvPicPr>
          <p:cNvPr id="8" name="Content Placeholder 5" descr="Chart, line chart&#10;&#10;Description automatically generated">
            <a:extLst>
              <a:ext uri="{FF2B5EF4-FFF2-40B4-BE49-F238E27FC236}">
                <a16:creationId xmlns:a16="http://schemas.microsoft.com/office/drawing/2014/main" id="{CC175B73-40CB-6142-9613-9F3863D44A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3038" y="2022475"/>
            <a:ext cx="9558337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1909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One glowing light bulb in sea of unlit bulbs">
            <a:extLst>
              <a:ext uri="{FF2B5EF4-FFF2-40B4-BE49-F238E27FC236}">
                <a16:creationId xmlns:a16="http://schemas.microsoft.com/office/drawing/2014/main" id="{747C0209-3D8D-4700-8A5E-927B37D1D1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211" b="2789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04BDF5-DED9-4141-B54C-06FB809763C8}"/>
              </a:ext>
            </a:extLst>
          </p:cNvPr>
          <p:cNvSpPr txBox="1"/>
          <p:nvPr/>
        </p:nvSpPr>
        <p:spPr>
          <a:xfrm>
            <a:off x="1097280" y="325550"/>
            <a:ext cx="10058400" cy="35747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Insights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BAD4F89-558B-B240-B362-D6BFA7227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96E3D61-B227-A44C-85CC-59169FCDCAFC}" type="slidenum">
              <a:rPr lang="en-US" smtClean="0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11</a:t>
            </a:fld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81634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8167A0A3-3928-DB4D-B521-42E43ECDC7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10684"/>
          <a:stretch/>
        </p:blipFill>
        <p:spPr>
          <a:xfrm>
            <a:off x="321733" y="321733"/>
            <a:ext cx="11548534" cy="621453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BA404D-02E4-9241-B312-9BA7C09AD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39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96E3D61-B227-A44C-85CC-59169FCDCAFC}" type="slidenum">
              <a:rPr lang="en-US">
                <a:solidFill>
                  <a:schemeClr val="tx1">
                    <a:tint val="75000"/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12</a:t>
            </a:fld>
            <a:endParaRPr lang="en-US">
              <a:solidFill>
                <a:schemeClr val="tx1">
                  <a:tint val="75000"/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18269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8575C10-8187-4AC4-AD72-C754EAFD28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65429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8478A4-103D-1F4A-B937-B5E8AB515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559678"/>
            <a:ext cx="3567915" cy="495249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Challenges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E776C9-ED67-41B7-B3A3-4DF76EF3A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99730"/>
            <a:ext cx="4297680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8A6C3-DD3C-D443-8E83-E38C95547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51024" y="6356350"/>
            <a:ext cx="110277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96E3D61-B227-A44C-85CC-59169FCDCAFC}" type="slidenum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CA887BD4-61BA-4A15-B200-D8885DA00C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3069986"/>
              </p:ext>
            </p:extLst>
          </p:nvPr>
        </p:nvGraphicFramePr>
        <p:xfrm>
          <a:off x="5181600" y="568325"/>
          <a:ext cx="6248400" cy="56562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683828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1F14D-4C17-E74C-8470-3DC6C83BD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Thank you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Google Shape;144;p22">
            <a:extLst>
              <a:ext uri="{FF2B5EF4-FFF2-40B4-BE49-F238E27FC236}">
                <a16:creationId xmlns:a16="http://schemas.microsoft.com/office/drawing/2014/main" id="{8BFADBA6-A325-874D-BE12-ECE94814E332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 rotWithShape="1">
          <a:blip r:embed="rId2"/>
          <a:srcRect r="1" b="11697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3358713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09160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84331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A9BA8B-8825-6840-8234-C9050818E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640080"/>
            <a:ext cx="3282696" cy="5257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0B627-BACA-2349-80B5-43F765930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8384" y="640081"/>
            <a:ext cx="6024654" cy="5257800"/>
          </a:xfrm>
        </p:spPr>
        <p:txBody>
          <a:bodyPr anchor="ctr">
            <a:normAutofit/>
          </a:bodyPr>
          <a:lstStyle/>
          <a:p>
            <a:r>
              <a:rPr lang="en-US" dirty="0"/>
              <a:t>Create a model to predict price based on features.</a:t>
            </a:r>
          </a:p>
          <a:p>
            <a:endParaRPr lang="en-US" dirty="0"/>
          </a:p>
          <a:p>
            <a:r>
              <a:rPr lang="en-US" dirty="0"/>
              <a:t>Using BI tools, explore the property features in this dataset.</a:t>
            </a:r>
          </a:p>
          <a:p>
            <a:endParaRPr lang="en-US" sz="2400" dirty="0"/>
          </a:p>
          <a:p>
            <a:r>
              <a:rPr lang="en-US" dirty="0"/>
              <a:t>Understanding the factors responsible for high property values. </a:t>
            </a:r>
            <a:endParaRPr lang="en-US" sz="2400" b="0" dirty="0">
              <a:effectLst/>
            </a:endParaRPr>
          </a:p>
          <a:p>
            <a:pPr marL="0" indent="0">
              <a:buNone/>
            </a:pPr>
            <a:br>
              <a:rPr lang="en-US" sz="2400" dirty="0"/>
            </a:b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2A8CB-0BD0-F747-A031-AC67E1D2F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E3D61-B227-A44C-85CC-59169FCDCAF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3022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E37033BE-3C7C-4B47-9733-1D3EA0BF0F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0534" b="-1"/>
          <a:stretch/>
        </p:blipFill>
        <p:spPr>
          <a:xfrm>
            <a:off x="4117521" y="10"/>
            <a:ext cx="8074479" cy="6857990"/>
          </a:xfrm>
          <a:prstGeom prst="rect">
            <a:avLst/>
          </a:prstGeom>
        </p:spPr>
      </p:pic>
      <p:sp>
        <p:nvSpPr>
          <p:cNvPr id="20" name="Freeform: Shape 16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73DC9F-B5EE-4745-9B36-9F34A8653A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365125"/>
            <a:ext cx="5266155" cy="1325563"/>
          </a:xfrm>
        </p:spPr>
        <p:txBody>
          <a:bodyPr>
            <a:normAutofit/>
          </a:bodyPr>
          <a:lstStyle/>
          <a:p>
            <a:r>
              <a:rPr lang="en-US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A492A-4B5D-AE45-BA63-544E57BFC4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3941499" cy="4154361"/>
          </a:xfrm>
        </p:spPr>
        <p:txBody>
          <a:bodyPr>
            <a:normAutofit/>
          </a:bodyPr>
          <a:lstStyle/>
          <a:p>
            <a:r>
              <a:rPr lang="en-US" sz="2000" dirty="0"/>
              <a:t>The data set consist of information on 22,000 properties sold in Seattle Washington, between May 2014 to May 2015.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25064-B245-884A-A3A2-FFBFB4978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E3D61-B227-A44C-85CC-59169FCDCAF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3580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C3D6EC93-F369-413E-AA67-5D4104161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CCF22D-2C41-3D44-8B88-16AEF9660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641752"/>
            <a:ext cx="4394200" cy="13234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Workflow </a:t>
            </a:r>
          </a:p>
        </p:txBody>
      </p:sp>
      <p:sp>
        <p:nvSpPr>
          <p:cNvPr id="8" name="Chevron 7">
            <a:extLst>
              <a:ext uri="{FF2B5EF4-FFF2-40B4-BE49-F238E27FC236}">
                <a16:creationId xmlns:a16="http://schemas.microsoft.com/office/drawing/2014/main" id="{486D4AD2-3AD8-4644-AB86-B707C8C0165A}"/>
              </a:ext>
            </a:extLst>
          </p:cNvPr>
          <p:cNvSpPr/>
          <p:nvPr/>
        </p:nvSpPr>
        <p:spPr>
          <a:xfrm>
            <a:off x="838201" y="3146400"/>
            <a:ext cx="4394200" cy="2454300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bg1">
                    <a:alpha val="80000"/>
                  </a:schemeClr>
                </a:solidFill>
              </a:rPr>
              <a:t>Explore data</a:t>
            </a:r>
          </a:p>
        </p:txBody>
      </p:sp>
      <p:pic>
        <p:nvPicPr>
          <p:cNvPr id="24" name="Picture 23" descr="Electronic circuit board">
            <a:extLst>
              <a:ext uri="{FF2B5EF4-FFF2-40B4-BE49-F238E27FC236}">
                <a16:creationId xmlns:a16="http://schemas.microsoft.com/office/drawing/2014/main" id="{D041DB60-1E1E-440F-AA1D-A387D6BF2B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660" r="18659" b="-1"/>
          <a:stretch/>
        </p:blipFill>
        <p:spPr>
          <a:xfrm>
            <a:off x="5752193" y="10"/>
            <a:ext cx="6439807" cy="6857989"/>
          </a:xfrm>
          <a:custGeom>
            <a:avLst/>
            <a:gdLst/>
            <a:ahLst/>
            <a:cxnLst/>
            <a:rect l="l" t="t" r="r" b="b"/>
            <a:pathLst>
              <a:path w="6439807" h="6857999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effectLst>
            <a:outerShdw blurRad="381000" dist="152400" dir="10800000" algn="tr" rotWithShape="0">
              <a:prstClr val="black">
                <a:alpha val="10000"/>
              </a:prstClr>
            </a:outerShdw>
          </a:effectLst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4EA04677-6B2C-40F4-975C-ED9196552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874718" cy="6857455"/>
            <a:chOff x="5632356" y="0"/>
            <a:chExt cx="874718" cy="6857455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F1ABE2E-F19F-4BD3-B0FA-8A2D8885B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6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: Shape 40">
              <a:extLst>
                <a:ext uri="{FF2B5EF4-FFF2-40B4-BE49-F238E27FC236}">
                  <a16:creationId xmlns:a16="http://schemas.microsoft.com/office/drawing/2014/main" id="{C86D0F14-D449-4833-830D-A382829E2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370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9" name="Chevron 8">
            <a:extLst>
              <a:ext uri="{FF2B5EF4-FFF2-40B4-BE49-F238E27FC236}">
                <a16:creationId xmlns:a16="http://schemas.microsoft.com/office/drawing/2014/main" id="{BBAE814F-C7F9-4041-BC6F-C09170E71C97}"/>
              </a:ext>
            </a:extLst>
          </p:cNvPr>
          <p:cNvSpPr/>
          <p:nvPr/>
        </p:nvSpPr>
        <p:spPr>
          <a:xfrm>
            <a:off x="3910743" y="1825621"/>
            <a:ext cx="4724081" cy="2817817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Build Model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Chevron 10">
            <a:extLst>
              <a:ext uri="{FF2B5EF4-FFF2-40B4-BE49-F238E27FC236}">
                <a16:creationId xmlns:a16="http://schemas.microsoft.com/office/drawing/2014/main" id="{9829712B-FF15-5447-9A4F-785E6EB7C122}"/>
              </a:ext>
            </a:extLst>
          </p:cNvPr>
          <p:cNvSpPr/>
          <p:nvPr/>
        </p:nvSpPr>
        <p:spPr>
          <a:xfrm>
            <a:off x="7600296" y="1825621"/>
            <a:ext cx="4475606" cy="2828994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Visualization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E6CA082-67FA-A642-B9D2-582FC10968F1}"/>
              </a:ext>
            </a:extLst>
          </p:cNvPr>
          <p:cNvSpPr txBox="1"/>
          <p:nvPr/>
        </p:nvSpPr>
        <p:spPr>
          <a:xfrm>
            <a:off x="353566" y="3097277"/>
            <a:ext cx="473206" cy="14311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endParaRPr lang="en-US"/>
          </a:p>
          <a:p>
            <a:pPr>
              <a:spcAft>
                <a:spcPts val="600"/>
              </a:spcAft>
            </a:pPr>
            <a:endParaRPr lang="en-US"/>
          </a:p>
          <a:p>
            <a:pPr>
              <a:spcAft>
                <a:spcPts val="600"/>
              </a:spcAft>
            </a:pPr>
            <a:endParaRPr lang="en-US"/>
          </a:p>
          <a:p>
            <a:pPr marL="285750" indent="-285750">
              <a:spcAft>
                <a:spcPts val="600"/>
              </a:spcAft>
              <a:buFont typeface="Wingdings" pitchFamily="2" charset="2"/>
              <a:buChar char="v"/>
            </a:pPr>
            <a:endParaRPr lang="en-US"/>
          </a:p>
        </p:txBody>
      </p:sp>
      <p:sp>
        <p:nvSpPr>
          <p:cNvPr id="22" name="Chevron 21">
            <a:extLst>
              <a:ext uri="{FF2B5EF4-FFF2-40B4-BE49-F238E27FC236}">
                <a16:creationId xmlns:a16="http://schemas.microsoft.com/office/drawing/2014/main" id="{0EE07250-D288-0D4D-8E25-857B03EAA513}"/>
              </a:ext>
            </a:extLst>
          </p:cNvPr>
          <p:cNvSpPr/>
          <p:nvPr/>
        </p:nvSpPr>
        <p:spPr>
          <a:xfrm>
            <a:off x="3624993" y="1836798"/>
            <a:ext cx="5009831" cy="2817817"/>
          </a:xfrm>
          <a:prstGeom prst="chevr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bg1"/>
                </a:solidFill>
              </a:rPr>
              <a:t>Build Model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3F8CD577-C6AA-D041-87DB-CACB53D51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E3D61-B227-A44C-85CC-59169FCDCAF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056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C21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E2A5A5-EF22-054B-908A-FF343FE6C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Correlation between dependent and independent variables</a:t>
            </a:r>
          </a:p>
        </p:txBody>
      </p:sp>
      <p:pic>
        <p:nvPicPr>
          <p:cNvPr id="5" name="Content Placeholder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4277053D-7E68-EB4A-A4F8-05EF5D9F06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6869" y="628650"/>
            <a:ext cx="8525657" cy="520065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F98A10-3AC5-4A4E-BC17-81A45501A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E3D61-B227-A44C-85CC-59169FCDCAF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504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31C61-C177-494E-B2A9-A4A8A3C790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9763" y="256381"/>
            <a:ext cx="5157787" cy="823912"/>
          </a:xfrm>
        </p:spPr>
        <p:txBody>
          <a:bodyPr/>
          <a:lstStyle/>
          <a:p>
            <a:r>
              <a:rPr lang="en-US" dirty="0"/>
              <a:t>Top 5 highest selling </a:t>
            </a:r>
            <a:r>
              <a:rPr lang="en-US" dirty="0" err="1"/>
              <a:t>zipcode</a:t>
            </a:r>
            <a:r>
              <a:rPr lang="en-US" dirty="0"/>
              <a:t> by median price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FA15EF-056E-E94D-869D-63D783FB37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06472" y="292679"/>
            <a:ext cx="5008255" cy="823912"/>
          </a:xfrm>
        </p:spPr>
        <p:txBody>
          <a:bodyPr/>
          <a:lstStyle/>
          <a:p>
            <a:r>
              <a:rPr lang="en-US" dirty="0"/>
              <a:t>lowest selling </a:t>
            </a:r>
            <a:r>
              <a:rPr lang="en-US" dirty="0" err="1"/>
              <a:t>zipcode</a:t>
            </a:r>
            <a:r>
              <a:rPr lang="en-US" dirty="0"/>
              <a:t> by median price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AC11162-9C25-BA46-A23A-7FC102C1D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E3D61-B227-A44C-85CC-59169FCDCAFC}" type="slidenum">
              <a:rPr lang="en-US" smtClean="0"/>
              <a:t>6</a:t>
            </a:fld>
            <a:endParaRPr lang="en-US"/>
          </a:p>
        </p:txBody>
      </p:sp>
      <p:pic>
        <p:nvPicPr>
          <p:cNvPr id="7" name="Content Placeholder 6" descr="Chart, bar chart&#10;&#10;Description automatically generated">
            <a:extLst>
              <a:ext uri="{FF2B5EF4-FFF2-40B4-BE49-F238E27FC236}">
                <a16:creationId xmlns:a16="http://schemas.microsoft.com/office/drawing/2014/main" id="{96C9921A-2F22-634A-9D6B-B1277080B47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106471" y="1400176"/>
            <a:ext cx="5899186" cy="3361010"/>
          </a:xfrm>
        </p:spPr>
      </p:pic>
      <p:pic>
        <p:nvPicPr>
          <p:cNvPr id="14" name="Content Placeholder 13" descr="Chart, bar chart&#10;&#10;Description automatically generated">
            <a:extLst>
              <a:ext uri="{FF2B5EF4-FFF2-40B4-BE49-F238E27FC236}">
                <a16:creationId xmlns:a16="http://schemas.microsoft.com/office/drawing/2014/main" id="{B3E5B4BA-A0EC-5C47-84C5-708C08A224F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86343" y="1400176"/>
            <a:ext cx="5825648" cy="3276927"/>
          </a:xfrm>
        </p:spPr>
      </p:pic>
    </p:spTree>
    <p:extLst>
      <p:ext uri="{BB962C8B-B14F-4D97-AF65-F5344CB8AC3E}">
        <p14:creationId xmlns:p14="http://schemas.microsoft.com/office/powerpoint/2010/main" val="2327818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FDFC39-FFE7-F34C-8553-1B2FD3B6B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6913" y="223838"/>
            <a:ext cx="5157787" cy="823912"/>
          </a:xfrm>
        </p:spPr>
        <p:txBody>
          <a:bodyPr/>
          <a:lstStyle/>
          <a:p>
            <a:r>
              <a:rPr lang="en-US" dirty="0"/>
              <a:t>According to the data represented, one </a:t>
            </a:r>
            <a:r>
              <a:rPr lang="en-US" dirty="0" err="1"/>
              <a:t>zipcode</a:t>
            </a:r>
            <a:r>
              <a:rPr lang="en-US" dirty="0"/>
              <a:t> is an outlier.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C732C8-54AA-4347-9A3C-DCB12E42F0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59329" y="2471739"/>
            <a:ext cx="5183188" cy="823912"/>
          </a:xfrm>
        </p:spPr>
        <p:txBody>
          <a:bodyPr/>
          <a:lstStyle/>
          <a:p>
            <a:r>
              <a:rPr lang="en-US" dirty="0"/>
              <a:t>The most expensive  </a:t>
            </a:r>
            <a:r>
              <a:rPr lang="en-US" dirty="0" err="1"/>
              <a:t>neighbourhood</a:t>
            </a:r>
            <a:endParaRPr lang="en-US" dirty="0"/>
          </a:p>
        </p:txBody>
      </p:sp>
      <p:pic>
        <p:nvPicPr>
          <p:cNvPr id="7" name="Content Placeholder 6" descr="Chart, scatter chart&#10;&#10;Description automatically generated">
            <a:extLst>
              <a:ext uri="{FF2B5EF4-FFF2-40B4-BE49-F238E27FC236}">
                <a16:creationId xmlns:a16="http://schemas.microsoft.com/office/drawing/2014/main" id="{AC3D76AB-1193-4F44-85E3-E22AF7A7FBF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802147" y="3529012"/>
            <a:ext cx="6403700" cy="3105149"/>
          </a:xfrm>
          <a:prstGeom prst="rect">
            <a:avLst/>
          </a:prstGeom>
        </p:spPr>
      </p:pic>
      <p:pic>
        <p:nvPicPr>
          <p:cNvPr id="8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0DDBC66C-08DA-CD4C-AE42-6E9B9503E8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305066" y="1383508"/>
            <a:ext cx="5790934" cy="300037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8DF7FBC-3FF7-F641-A0DA-516A937D3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E3D61-B227-A44C-85CC-59169FCDCAF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4809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8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B850D3-E8DD-144F-B8DD-993613F84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en-US" sz="7400" dirty="0">
                <a:solidFill>
                  <a:schemeClr val="bg1"/>
                </a:solidFill>
              </a:rPr>
              <a:t>The Algorithm</a:t>
            </a:r>
          </a:p>
        </p:txBody>
      </p:sp>
      <p:cxnSp>
        <p:nvCxnSpPr>
          <p:cNvPr id="15" name="Straight Connector 10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DF1CB4-06D0-344D-820C-FEE8B765A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pPr fontAlgn="base"/>
            <a:r>
              <a:rPr lang="en-US" sz="2400" b="1" dirty="0">
                <a:solidFill>
                  <a:schemeClr val="bg1"/>
                </a:solidFill>
              </a:rPr>
              <a:t>Simple Linear Regression was used to analyze the relationship between  dependent and independent variable with a prediction score of 0.49%. </a:t>
            </a:r>
          </a:p>
          <a:p>
            <a:pPr fontAlgn="base"/>
            <a:endParaRPr lang="en-US" sz="2400" b="1" dirty="0">
              <a:solidFill>
                <a:schemeClr val="bg1"/>
              </a:solidFill>
            </a:endParaRPr>
          </a:p>
          <a:p>
            <a:pPr fontAlgn="base"/>
            <a:r>
              <a:rPr lang="en-US" sz="2400" b="1" dirty="0">
                <a:solidFill>
                  <a:schemeClr val="bg1"/>
                </a:solidFill>
              </a:rPr>
              <a:t>Multiple Linear Regression was used to predict the outcome using more independent variables with 0.88% and improved to 0.92% accuracy score.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52893D-D0EB-184F-AC87-CFBA65E68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03026" y="6356350"/>
            <a:ext cx="2050774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D96E3D61-B227-A44C-85CC-59169FCDCAFC}" type="slidenum">
              <a:rPr lang="en-US">
                <a:solidFill>
                  <a:schemeClr val="bg1">
                    <a:lumMod val="50000"/>
                  </a:schemeClr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37982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Chart, bar chart&#10;&#10;Description automatically generated">
            <a:extLst>
              <a:ext uri="{FF2B5EF4-FFF2-40B4-BE49-F238E27FC236}">
                <a16:creationId xmlns:a16="http://schemas.microsoft.com/office/drawing/2014/main" id="{D83555C6-D5D9-8B45-A767-1521C575F0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1654" y="828675"/>
            <a:ext cx="11236134" cy="520064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F80DA-49BB-244D-90B4-543CAB84C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6E3D61-B227-A44C-85CC-59169FCDCAF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0994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{873DCFEC-9223-5740-A96E-DCFD3B1614C1}tf16401378</Template>
  <TotalTime>397</TotalTime>
  <Words>192</Words>
  <Application>Microsoft Macintosh PowerPoint</Application>
  <PresentationFormat>Widescreen</PresentationFormat>
  <Paragraphs>48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Office Theme</vt:lpstr>
      <vt:lpstr>Seattle, Washington Real Estate </vt:lpstr>
      <vt:lpstr>Objectives</vt:lpstr>
      <vt:lpstr>The Data</vt:lpstr>
      <vt:lpstr>Workflow </vt:lpstr>
      <vt:lpstr>Correlation between dependent and independent variables</vt:lpstr>
      <vt:lpstr>PowerPoint Presentation</vt:lpstr>
      <vt:lpstr>PowerPoint Presentation</vt:lpstr>
      <vt:lpstr>The Algorithm</vt:lpstr>
      <vt:lpstr>PowerPoint Presentation</vt:lpstr>
      <vt:lpstr>Visualizing the trend of number of properties sold for each month</vt:lpstr>
      <vt:lpstr>PowerPoint Presentation</vt:lpstr>
      <vt:lpstr>PowerPoint Presentation</vt:lpstr>
      <vt:lpstr>Challenges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 County Real Estate  Analyzing Factors behind Property Prices</dc:title>
  <dc:creator>Peter Ngugulu</dc:creator>
  <cp:lastModifiedBy>Peter Ngugulu</cp:lastModifiedBy>
  <cp:revision>25</cp:revision>
  <dcterms:created xsi:type="dcterms:W3CDTF">2021-04-22T19:12:43Z</dcterms:created>
  <dcterms:modified xsi:type="dcterms:W3CDTF">2021-04-23T08:29:10Z</dcterms:modified>
</cp:coreProperties>
</file>

<file path=docProps/thumbnail.jpeg>
</file>